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28"/>
  </p:normalViewPr>
  <p:slideViewPr>
    <p:cSldViewPr snapToGrid="0" snapToObjects="1">
      <p:cViewPr varScale="1">
        <p:scale>
          <a:sx n="72" d="100"/>
          <a:sy n="72" d="100"/>
        </p:scale>
        <p:origin x="6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customXml" Target="../customXml/item3.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openxmlformats.org/officeDocument/2006/relationships/customXml" Target="../customXml/item2.xml"/></Relationships>
</file>

<file path=ppt/media/image1.jpeg>
</file>

<file path=ppt/media/image3.jp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GB"/>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2/21/2020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GB"/>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2/21/2020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2/21/2020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0E7D6-1973-FA4A-B421-ACE562927D4C}"/>
              </a:ext>
            </a:extLst>
          </p:cNvPr>
          <p:cNvSpPr>
            <a:spLocks noGrp="1"/>
          </p:cNvSpPr>
          <p:nvPr>
            <p:ph type="ctrTitle"/>
          </p:nvPr>
        </p:nvSpPr>
        <p:spPr/>
        <p:txBody>
          <a:bodyPr/>
          <a:lstStyle/>
          <a:p>
            <a:r>
              <a:rPr lang="en-US" dirty="0"/>
              <a:t>Peel-</a:t>
            </a:r>
            <a:r>
              <a:rPr lang="en-US" dirty="0" err="1"/>
              <a:t>Yalgorup</a:t>
            </a:r>
            <a:r>
              <a:rPr lang="en-US" dirty="0"/>
              <a:t> System</a:t>
            </a:r>
          </a:p>
        </p:txBody>
      </p:sp>
      <p:sp>
        <p:nvSpPr>
          <p:cNvPr id="3" name="Subtitle 2">
            <a:extLst>
              <a:ext uri="{FF2B5EF4-FFF2-40B4-BE49-F238E27FC236}">
                <a16:creationId xmlns:a16="http://schemas.microsoft.com/office/drawing/2014/main" id="{D8A2601F-4B76-8F4F-A44C-7BE2581ACAD4}"/>
              </a:ext>
            </a:extLst>
          </p:cNvPr>
          <p:cNvSpPr>
            <a:spLocks noGrp="1"/>
          </p:cNvSpPr>
          <p:nvPr>
            <p:ph type="subTitle" idx="1"/>
          </p:nvPr>
        </p:nvSpPr>
        <p:spPr/>
        <p:txBody>
          <a:bodyPr/>
          <a:lstStyle/>
          <a:p>
            <a:r>
              <a:rPr lang="en-US" dirty="0"/>
              <a:t>By Kayden </a:t>
            </a:r>
            <a:r>
              <a:rPr lang="en-US" dirty="0" err="1"/>
              <a:t>Leasor</a:t>
            </a:r>
            <a:endParaRPr lang="en-US" dirty="0"/>
          </a:p>
        </p:txBody>
      </p:sp>
    </p:spTree>
    <p:extLst>
      <p:ext uri="{BB962C8B-B14F-4D97-AF65-F5344CB8AC3E}">
        <p14:creationId xmlns:p14="http://schemas.microsoft.com/office/powerpoint/2010/main" val="3378551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405C197B-9DA4-4144-9ACF-C8A63E380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76" name="Freeform 5">
              <a:extLst>
                <a:ext uri="{FF2B5EF4-FFF2-40B4-BE49-F238E27FC236}">
                  <a16:creationId xmlns:a16="http://schemas.microsoft.com/office/drawing/2014/main" id="{12C85C5E-FBBF-4447-8558-B5C5E6DDF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a:extLst>
                <a:ext uri="{FF2B5EF4-FFF2-40B4-BE49-F238E27FC236}">
                  <a16:creationId xmlns:a16="http://schemas.microsoft.com/office/drawing/2014/main" id="{B8635E97-E4CC-4738-9DEB-AE63C8D7A5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a:extLst>
                <a:ext uri="{FF2B5EF4-FFF2-40B4-BE49-F238E27FC236}">
                  <a16:creationId xmlns:a16="http://schemas.microsoft.com/office/drawing/2014/main" id="{0AAE46E8-D6BC-4A98-879A-0AFD8F6A4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8">
              <a:extLst>
                <a:ext uri="{FF2B5EF4-FFF2-40B4-BE49-F238E27FC236}">
                  <a16:creationId xmlns:a16="http://schemas.microsoft.com/office/drawing/2014/main" id="{C10A72EB-A452-4293-B377-47BABE7219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9">
              <a:extLst>
                <a:ext uri="{FF2B5EF4-FFF2-40B4-BE49-F238E27FC236}">
                  <a16:creationId xmlns:a16="http://schemas.microsoft.com/office/drawing/2014/main" id="{A8101224-713E-4D28-B05A-CF0A56E59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0">
              <a:extLst>
                <a:ext uri="{FF2B5EF4-FFF2-40B4-BE49-F238E27FC236}">
                  <a16:creationId xmlns:a16="http://schemas.microsoft.com/office/drawing/2014/main" id="{BEA3F6E4-F1B7-4D2F-9652-3618CC720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1">
              <a:extLst>
                <a:ext uri="{FF2B5EF4-FFF2-40B4-BE49-F238E27FC236}">
                  <a16:creationId xmlns:a16="http://schemas.microsoft.com/office/drawing/2014/main" id="{8A6D6F82-752B-4ADD-A800-79D68A7296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a:extLst>
                <a:ext uri="{FF2B5EF4-FFF2-40B4-BE49-F238E27FC236}">
                  <a16:creationId xmlns:a16="http://schemas.microsoft.com/office/drawing/2014/main" id="{5B004FB3-6426-4503-AE95-EB15676E0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a:extLst>
                <a:ext uri="{FF2B5EF4-FFF2-40B4-BE49-F238E27FC236}">
                  <a16:creationId xmlns:a16="http://schemas.microsoft.com/office/drawing/2014/main" id="{38553780-C865-46B3-BB91-D5DBB1102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14">
              <a:extLst>
                <a:ext uri="{FF2B5EF4-FFF2-40B4-BE49-F238E27FC236}">
                  <a16:creationId xmlns:a16="http://schemas.microsoft.com/office/drawing/2014/main" id="{2B3050C8-3614-4E89-9F1C-C67BB9CE5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5">
              <a:extLst>
                <a:ext uri="{FF2B5EF4-FFF2-40B4-BE49-F238E27FC236}">
                  <a16:creationId xmlns:a16="http://schemas.microsoft.com/office/drawing/2014/main" id="{72DBE2DE-87C7-4AB1-950E-DFCDC38F1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7" name="Freeform 16">
              <a:extLst>
                <a:ext uri="{FF2B5EF4-FFF2-40B4-BE49-F238E27FC236}">
                  <a16:creationId xmlns:a16="http://schemas.microsoft.com/office/drawing/2014/main" id="{9AF3BC82-2F28-4798-8985-293584EA64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8" name="Freeform 17">
              <a:extLst>
                <a:ext uri="{FF2B5EF4-FFF2-40B4-BE49-F238E27FC236}">
                  <a16:creationId xmlns:a16="http://schemas.microsoft.com/office/drawing/2014/main" id="{6180167F-2314-4D1E-A0A9-2809001E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a:extLst>
                <a:ext uri="{FF2B5EF4-FFF2-40B4-BE49-F238E27FC236}">
                  <a16:creationId xmlns:a16="http://schemas.microsoft.com/office/drawing/2014/main" id="{EFCBDF3C-AF82-4CF2-BF18-DD187C59F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a:extLst>
                <a:ext uri="{FF2B5EF4-FFF2-40B4-BE49-F238E27FC236}">
                  <a16:creationId xmlns:a16="http://schemas.microsoft.com/office/drawing/2014/main" id="{57900165-1B44-4C5E-A251-41CB7195E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a:extLst>
                <a:ext uri="{FF2B5EF4-FFF2-40B4-BE49-F238E27FC236}">
                  <a16:creationId xmlns:a16="http://schemas.microsoft.com/office/drawing/2014/main" id="{F2781377-E384-4B5A-9361-E72001D1A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1">
              <a:extLst>
                <a:ext uri="{FF2B5EF4-FFF2-40B4-BE49-F238E27FC236}">
                  <a16:creationId xmlns:a16="http://schemas.microsoft.com/office/drawing/2014/main" id="{C4D3DDE9-56C8-40A9-8971-128939F6B2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2">
              <a:extLst>
                <a:ext uri="{FF2B5EF4-FFF2-40B4-BE49-F238E27FC236}">
                  <a16:creationId xmlns:a16="http://schemas.microsoft.com/office/drawing/2014/main" id="{F7481932-1601-4A58-843E-2FFF0FECF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4" name="Freeform 23">
              <a:extLst>
                <a:ext uri="{FF2B5EF4-FFF2-40B4-BE49-F238E27FC236}">
                  <a16:creationId xmlns:a16="http://schemas.microsoft.com/office/drawing/2014/main" id="{2060039F-5F83-44FD-9BA2-92F3D6281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6" name="Group 95">
            <a:extLst>
              <a:ext uri="{FF2B5EF4-FFF2-40B4-BE49-F238E27FC236}">
                <a16:creationId xmlns:a16="http://schemas.microsoft.com/office/drawing/2014/main" id="{80388DF2-4BFA-41B2-B9DA-DA4786489B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97" name="Rectangle 96">
              <a:extLst>
                <a:ext uri="{FF2B5EF4-FFF2-40B4-BE49-F238E27FC236}">
                  <a16:creationId xmlns:a16="http://schemas.microsoft.com/office/drawing/2014/main" id="{A2C5F070-03F5-4DB1-AEFB-CF61484DC6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8" name="Isosceles Triangle 97">
              <a:extLst>
                <a:ext uri="{FF2B5EF4-FFF2-40B4-BE49-F238E27FC236}">
                  <a16:creationId xmlns:a16="http://schemas.microsoft.com/office/drawing/2014/main" id="{4C8523F4-682F-4D2B-95A0-D6400EC36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9" name="Rectangle 98">
              <a:extLst>
                <a:ext uri="{FF2B5EF4-FFF2-40B4-BE49-F238E27FC236}">
                  <a16:creationId xmlns:a16="http://schemas.microsoft.com/office/drawing/2014/main" id="{4E08E735-8660-4B10-8380-EB1BB31FC0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101" name="Rectangle 100">
            <a:extLst>
              <a:ext uri="{FF2B5EF4-FFF2-40B4-BE49-F238E27FC236}">
                <a16:creationId xmlns:a16="http://schemas.microsoft.com/office/drawing/2014/main" id="{5686BFF6-4A0A-44E2-ADDE-0AE78E35DA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36371C87-9851-4FB2-8E51-A627BCA3CC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4" name="Freeform 5">
              <a:extLst>
                <a:ext uri="{FF2B5EF4-FFF2-40B4-BE49-F238E27FC236}">
                  <a16:creationId xmlns:a16="http://schemas.microsoft.com/office/drawing/2014/main" id="{5255F028-FF4E-42CC-B2AD-278F6E3B26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6">
              <a:extLst>
                <a:ext uri="{FF2B5EF4-FFF2-40B4-BE49-F238E27FC236}">
                  <a16:creationId xmlns:a16="http://schemas.microsoft.com/office/drawing/2014/main" id="{22A63412-AC1B-4107-B1DE-8F0819C8FF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7">
              <a:extLst>
                <a:ext uri="{FF2B5EF4-FFF2-40B4-BE49-F238E27FC236}">
                  <a16:creationId xmlns:a16="http://schemas.microsoft.com/office/drawing/2014/main" id="{619A1915-A793-4DA3-8844-59967476C0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8">
              <a:extLst>
                <a:ext uri="{FF2B5EF4-FFF2-40B4-BE49-F238E27FC236}">
                  <a16:creationId xmlns:a16="http://schemas.microsoft.com/office/drawing/2014/main" id="{0FD6408D-D3D3-41B3-99E1-347485B11D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9">
              <a:extLst>
                <a:ext uri="{FF2B5EF4-FFF2-40B4-BE49-F238E27FC236}">
                  <a16:creationId xmlns:a16="http://schemas.microsoft.com/office/drawing/2014/main" id="{750B29EA-DAA4-4163-92AA-6D44D634D9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10">
              <a:extLst>
                <a:ext uri="{FF2B5EF4-FFF2-40B4-BE49-F238E27FC236}">
                  <a16:creationId xmlns:a16="http://schemas.microsoft.com/office/drawing/2014/main" id="{B2CC7E2C-BD85-4B9D-B25C-1D09C6584DD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
              <a:extLst>
                <a:ext uri="{FF2B5EF4-FFF2-40B4-BE49-F238E27FC236}">
                  <a16:creationId xmlns:a16="http://schemas.microsoft.com/office/drawing/2014/main" id="{85984F19-5B61-496C-8DBF-D3A638DB5B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2">
              <a:extLst>
                <a:ext uri="{FF2B5EF4-FFF2-40B4-BE49-F238E27FC236}">
                  <a16:creationId xmlns:a16="http://schemas.microsoft.com/office/drawing/2014/main" id="{F97D9970-9128-4979-BF45-ED1DFEF121B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13">
              <a:extLst>
                <a:ext uri="{FF2B5EF4-FFF2-40B4-BE49-F238E27FC236}">
                  <a16:creationId xmlns:a16="http://schemas.microsoft.com/office/drawing/2014/main" id="{4AAA1A3D-4B6C-42ED-A6C2-D9D5BF367E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Freeform 14">
              <a:extLst>
                <a:ext uri="{FF2B5EF4-FFF2-40B4-BE49-F238E27FC236}">
                  <a16:creationId xmlns:a16="http://schemas.microsoft.com/office/drawing/2014/main" id="{A4017D4E-D922-4E97-B7CF-4F79E3627DD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15">
              <a:extLst>
                <a:ext uri="{FF2B5EF4-FFF2-40B4-BE49-F238E27FC236}">
                  <a16:creationId xmlns:a16="http://schemas.microsoft.com/office/drawing/2014/main" id="{BC171221-38E4-4C9E-BBA5-CDBBD11779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Freeform 16">
              <a:extLst>
                <a:ext uri="{FF2B5EF4-FFF2-40B4-BE49-F238E27FC236}">
                  <a16:creationId xmlns:a16="http://schemas.microsoft.com/office/drawing/2014/main" id="{3F792524-BD2F-49DE-B6B1-D6A0B2A3D7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17">
              <a:extLst>
                <a:ext uri="{FF2B5EF4-FFF2-40B4-BE49-F238E27FC236}">
                  <a16:creationId xmlns:a16="http://schemas.microsoft.com/office/drawing/2014/main" id="{5581C30C-9D04-43CC-8B74-312819191C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18">
              <a:extLst>
                <a:ext uri="{FF2B5EF4-FFF2-40B4-BE49-F238E27FC236}">
                  <a16:creationId xmlns:a16="http://schemas.microsoft.com/office/drawing/2014/main" id="{77939EF6-0645-4E97-9EF8-EF833466FE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Freeform 19">
              <a:extLst>
                <a:ext uri="{FF2B5EF4-FFF2-40B4-BE49-F238E27FC236}">
                  <a16:creationId xmlns:a16="http://schemas.microsoft.com/office/drawing/2014/main" id="{97FD333B-1D04-499F-BDF3-12C0019B86B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9" name="Freeform 20">
              <a:extLst>
                <a:ext uri="{FF2B5EF4-FFF2-40B4-BE49-F238E27FC236}">
                  <a16:creationId xmlns:a16="http://schemas.microsoft.com/office/drawing/2014/main" id="{C4C1B0D1-148D-4736-8F0E-75D1205152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0" name="Freeform 21">
              <a:extLst>
                <a:ext uri="{FF2B5EF4-FFF2-40B4-BE49-F238E27FC236}">
                  <a16:creationId xmlns:a16="http://schemas.microsoft.com/office/drawing/2014/main" id="{88E14816-C641-48CE-8C31-A6F4A3ECCA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 name="Freeform 22">
              <a:extLst>
                <a:ext uri="{FF2B5EF4-FFF2-40B4-BE49-F238E27FC236}">
                  <a16:creationId xmlns:a16="http://schemas.microsoft.com/office/drawing/2014/main" id="{D3444AE3-6AD4-4E6F-AC5E-C7F13124DB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Freeform 23">
              <a:extLst>
                <a:ext uri="{FF2B5EF4-FFF2-40B4-BE49-F238E27FC236}">
                  <a16:creationId xmlns:a16="http://schemas.microsoft.com/office/drawing/2014/main" id="{E5B223DD-E73E-4C92-A55A-3F7453976F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4" name="Group 123">
            <a:extLst>
              <a:ext uri="{FF2B5EF4-FFF2-40B4-BE49-F238E27FC236}">
                <a16:creationId xmlns:a16="http://schemas.microsoft.com/office/drawing/2014/main" id="{3E736CBF-58CF-453D-8093-4280ECB9CC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3822597" cy="4477933"/>
            <a:chOff x="807084" y="1186483"/>
            <a:chExt cx="3822597" cy="4477933"/>
          </a:xfrm>
        </p:grpSpPr>
        <p:sp>
          <p:nvSpPr>
            <p:cNvPr id="125" name="Rectangle 124">
              <a:extLst>
                <a:ext uri="{FF2B5EF4-FFF2-40B4-BE49-F238E27FC236}">
                  <a16:creationId xmlns:a16="http://schemas.microsoft.com/office/drawing/2014/main" id="{7E1F9AF4-5A2C-4FF3-90E9-28845AFAA2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531" y="1186483"/>
              <a:ext cx="3821702"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39">
              <a:extLst>
                <a:ext uri="{FF2B5EF4-FFF2-40B4-BE49-F238E27FC236}">
                  <a16:creationId xmlns:a16="http://schemas.microsoft.com/office/drawing/2014/main" id="{25DD5134-9DE9-41C1-A5A0-09AA0B2BED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514766"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2268B263-1F2E-4E03-AFE2-5673A4C3B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382259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241622B-424F-1D4B-BBE5-1EAF462B14FD}"/>
              </a:ext>
            </a:extLst>
          </p:cNvPr>
          <p:cNvSpPr>
            <a:spLocks noGrp="1"/>
          </p:cNvSpPr>
          <p:nvPr>
            <p:ph type="title"/>
          </p:nvPr>
        </p:nvSpPr>
        <p:spPr>
          <a:xfrm>
            <a:off x="895415" y="2075504"/>
            <a:ext cx="3654569" cy="2042725"/>
          </a:xfrm>
        </p:spPr>
        <p:txBody>
          <a:bodyPr vert="horz" lIns="228600" tIns="228600" rIns="228600" bIns="0" rtlCol="0" anchor="b">
            <a:normAutofit/>
          </a:bodyPr>
          <a:lstStyle/>
          <a:p>
            <a:pPr>
              <a:lnSpc>
                <a:spcPct val="80000"/>
              </a:lnSpc>
            </a:pPr>
            <a:r>
              <a:rPr lang="en-US" sz="3400"/>
              <a:t>The Peel-Yalgorup system is a wetland on the South-West coast of WA</a:t>
            </a:r>
          </a:p>
        </p:txBody>
      </p:sp>
      <p:sp>
        <p:nvSpPr>
          <p:cNvPr id="1032" name="Content Placeholder 1031">
            <a:extLst>
              <a:ext uri="{FF2B5EF4-FFF2-40B4-BE49-F238E27FC236}">
                <a16:creationId xmlns:a16="http://schemas.microsoft.com/office/drawing/2014/main" id="{2EDFC712-7EFB-4CF9-899B-FDAE6093D8A5}"/>
              </a:ext>
            </a:extLst>
          </p:cNvPr>
          <p:cNvSpPr>
            <a:spLocks noGrp="1"/>
          </p:cNvSpPr>
          <p:nvPr>
            <p:ph idx="1"/>
          </p:nvPr>
        </p:nvSpPr>
        <p:spPr>
          <a:xfrm>
            <a:off x="895417" y="4202728"/>
            <a:ext cx="3654568" cy="1026125"/>
          </a:xfrm>
        </p:spPr>
        <p:txBody>
          <a:bodyPr vert="horz" lIns="91440" tIns="0" rIns="91440" bIns="45720" rtlCol="0">
            <a:normAutofit/>
          </a:bodyPr>
          <a:lstStyle/>
          <a:p>
            <a:pPr marL="0" indent="0" algn="ctr">
              <a:lnSpc>
                <a:spcPct val="100000"/>
              </a:lnSpc>
              <a:buNone/>
            </a:pPr>
            <a:r>
              <a:rPr lang="en-US">
                <a:solidFill>
                  <a:srgbClr val="FFFEFF"/>
                </a:solidFill>
              </a:rPr>
              <a:t>What It Is</a:t>
            </a:r>
          </a:p>
        </p:txBody>
      </p:sp>
      <p:pic>
        <p:nvPicPr>
          <p:cNvPr id="1028" name="Picture 4" descr="Image result for Peel-Yalgorup System">
            <a:extLst>
              <a:ext uri="{FF2B5EF4-FFF2-40B4-BE49-F238E27FC236}">
                <a16:creationId xmlns:a16="http://schemas.microsoft.com/office/drawing/2014/main" id="{9F283F25-359E-3142-B21A-4B7E324E7E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616" r="3" b="3"/>
          <a:stretch/>
        </p:blipFill>
        <p:spPr bwMode="auto">
          <a:xfrm>
            <a:off x="4813953" y="978076"/>
            <a:ext cx="7062662" cy="4848892"/>
          </a:xfrm>
          <a:prstGeom prst="rect">
            <a:avLst/>
          </a:prstGeom>
          <a:noFill/>
          <a:ln w="9525">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0632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B6E3B-7240-034D-8AA4-BD5D9B465DC9}"/>
              </a:ext>
            </a:extLst>
          </p:cNvPr>
          <p:cNvSpPr>
            <a:spLocks noGrp="1"/>
          </p:cNvSpPr>
          <p:nvPr>
            <p:ph type="title"/>
          </p:nvPr>
        </p:nvSpPr>
        <p:spPr/>
        <p:txBody>
          <a:bodyPr/>
          <a:lstStyle/>
          <a:p>
            <a:r>
              <a:rPr lang="en-US" dirty="0"/>
              <a:t>Ramsar Convention</a:t>
            </a:r>
          </a:p>
        </p:txBody>
      </p:sp>
      <p:sp>
        <p:nvSpPr>
          <p:cNvPr id="3" name="Content Placeholder 2">
            <a:extLst>
              <a:ext uri="{FF2B5EF4-FFF2-40B4-BE49-F238E27FC236}">
                <a16:creationId xmlns:a16="http://schemas.microsoft.com/office/drawing/2014/main" id="{DEE550E8-2E30-6243-A7B5-8435679ED939}"/>
              </a:ext>
            </a:extLst>
          </p:cNvPr>
          <p:cNvSpPr>
            <a:spLocks noGrp="1"/>
          </p:cNvSpPr>
          <p:nvPr>
            <p:ph idx="1"/>
          </p:nvPr>
        </p:nvSpPr>
        <p:spPr/>
        <p:txBody>
          <a:bodyPr/>
          <a:lstStyle/>
          <a:p>
            <a:r>
              <a:rPr lang="en-US" dirty="0"/>
              <a:t>The Ramsar convention is a treaty signed by nations to conserve natural resources.</a:t>
            </a:r>
          </a:p>
          <a:p>
            <a:r>
              <a:rPr lang="en-US" dirty="0"/>
              <a:t>It is important because it’s helps the preservation of the wetlands.</a:t>
            </a:r>
          </a:p>
        </p:txBody>
      </p:sp>
    </p:spTree>
    <p:extLst>
      <p:ext uri="{BB962C8B-B14F-4D97-AF65-F5344CB8AC3E}">
        <p14:creationId xmlns:p14="http://schemas.microsoft.com/office/powerpoint/2010/main" val="1105693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78AD6-ECBC-8443-8447-449B69BA5960}"/>
              </a:ext>
            </a:extLst>
          </p:cNvPr>
          <p:cNvSpPr>
            <a:spLocks noGrp="1"/>
          </p:cNvSpPr>
          <p:nvPr>
            <p:ph type="title"/>
          </p:nvPr>
        </p:nvSpPr>
        <p:spPr/>
        <p:txBody>
          <a:bodyPr/>
          <a:lstStyle/>
          <a:p>
            <a:r>
              <a:rPr lang="en-US" dirty="0"/>
              <a:t>Why My wetland qualifies</a:t>
            </a:r>
          </a:p>
        </p:txBody>
      </p:sp>
      <p:sp>
        <p:nvSpPr>
          <p:cNvPr id="3" name="Content Placeholder 2">
            <a:extLst>
              <a:ext uri="{FF2B5EF4-FFF2-40B4-BE49-F238E27FC236}">
                <a16:creationId xmlns:a16="http://schemas.microsoft.com/office/drawing/2014/main" id="{9DE11462-C794-B445-8660-2A63476701AE}"/>
              </a:ext>
            </a:extLst>
          </p:cNvPr>
          <p:cNvSpPr>
            <a:spLocks noGrp="1"/>
          </p:cNvSpPr>
          <p:nvPr>
            <p:ph idx="1"/>
          </p:nvPr>
        </p:nvSpPr>
        <p:spPr/>
        <p:txBody>
          <a:bodyPr/>
          <a:lstStyle/>
          <a:p>
            <a:r>
              <a:rPr lang="en-US" dirty="0"/>
              <a:t>The wetland I’m doing qualifies for the 1</a:t>
            </a:r>
            <a:r>
              <a:rPr lang="en-US" baseline="30000" dirty="0"/>
              <a:t>st</a:t>
            </a:r>
            <a:r>
              <a:rPr lang="en-US" dirty="0"/>
              <a:t>, 3</a:t>
            </a:r>
            <a:r>
              <a:rPr lang="en-US" baseline="30000" dirty="0"/>
              <a:t>rd</a:t>
            </a:r>
            <a:r>
              <a:rPr lang="en-US" dirty="0"/>
              <a:t>, 5</a:t>
            </a:r>
            <a:r>
              <a:rPr lang="en-US" baseline="30000" dirty="0"/>
              <a:t>th</a:t>
            </a:r>
            <a:r>
              <a:rPr lang="en-US" dirty="0"/>
              <a:t> and 6</a:t>
            </a:r>
            <a:r>
              <a:rPr lang="en-US" baseline="30000" dirty="0"/>
              <a:t>th</a:t>
            </a:r>
            <a:r>
              <a:rPr lang="en-US" dirty="0"/>
              <a:t> Criterion.</a:t>
            </a:r>
            <a:endParaRPr lang="en-AU" dirty="0"/>
          </a:p>
          <a:p>
            <a:r>
              <a:rPr lang="en-US" dirty="0"/>
              <a:t>It meets the first criteria because it’s a natural wetland</a:t>
            </a:r>
            <a:endParaRPr lang="en-AU" dirty="0"/>
          </a:p>
          <a:p>
            <a:r>
              <a:rPr lang="en-US" dirty="0"/>
              <a:t>It meets the third criteria because It is one of the few places that have living thrombocytes in inland, hyposaline waters.</a:t>
            </a:r>
            <a:endParaRPr lang="en-AU" dirty="0"/>
          </a:p>
          <a:p>
            <a:r>
              <a:rPr lang="en-US" dirty="0"/>
              <a:t>It meets the fifth criteria because it supports in excess of twenty thousand water birds annually  </a:t>
            </a:r>
            <a:endParaRPr lang="en-AU" dirty="0"/>
          </a:p>
          <a:p>
            <a:r>
              <a:rPr lang="en-US" dirty="0"/>
              <a:t>It meets the sixth criteria because </a:t>
            </a:r>
            <a:r>
              <a:rPr lang="en-AU" dirty="0"/>
              <a:t>over 1% of the world population of several waterbird species regularly use the Peel-</a:t>
            </a:r>
            <a:r>
              <a:rPr lang="en-AU" dirty="0" err="1"/>
              <a:t>Yalgorup</a:t>
            </a:r>
            <a:r>
              <a:rPr lang="en-AU" dirty="0"/>
              <a:t> for the services the wetland provides such as food, shelter, nesting and moulting sites.</a:t>
            </a:r>
          </a:p>
          <a:p>
            <a:endParaRPr lang="en-US" dirty="0"/>
          </a:p>
        </p:txBody>
      </p:sp>
    </p:spTree>
    <p:extLst>
      <p:ext uri="{BB962C8B-B14F-4D97-AF65-F5344CB8AC3E}">
        <p14:creationId xmlns:p14="http://schemas.microsoft.com/office/powerpoint/2010/main" val="786507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609F7-73FD-CF43-8A23-38A2805B20C7}"/>
              </a:ext>
            </a:extLst>
          </p:cNvPr>
          <p:cNvSpPr>
            <a:spLocks noGrp="1"/>
          </p:cNvSpPr>
          <p:nvPr>
            <p:ph type="title"/>
          </p:nvPr>
        </p:nvSpPr>
        <p:spPr/>
        <p:txBody>
          <a:bodyPr/>
          <a:lstStyle/>
          <a:p>
            <a:r>
              <a:rPr lang="en-US" dirty="0"/>
              <a:t>Map of the wetland site</a:t>
            </a:r>
          </a:p>
        </p:txBody>
      </p:sp>
      <p:pic>
        <p:nvPicPr>
          <p:cNvPr id="5" name="Content Placeholder 4">
            <a:extLst>
              <a:ext uri="{FF2B5EF4-FFF2-40B4-BE49-F238E27FC236}">
                <a16:creationId xmlns:a16="http://schemas.microsoft.com/office/drawing/2014/main" id="{839956E0-B62E-924F-934C-A90574C0E191}"/>
              </a:ext>
            </a:extLst>
          </p:cNvPr>
          <p:cNvPicPr>
            <a:picLocks noGrp="1" noChangeAspect="1"/>
          </p:cNvPicPr>
          <p:nvPr>
            <p:ph idx="1"/>
          </p:nvPr>
        </p:nvPicPr>
        <p:blipFill>
          <a:blip r:embed="rId2"/>
          <a:stretch>
            <a:fillRect/>
          </a:stretch>
        </p:blipFill>
        <p:spPr>
          <a:xfrm>
            <a:off x="4387610" y="1"/>
            <a:ext cx="5011693" cy="3546088"/>
          </a:xfrm>
        </p:spPr>
      </p:pic>
      <p:pic>
        <p:nvPicPr>
          <p:cNvPr id="7" name="Picture 6" descr="A picture containing text, map&#10;&#10;Description automatically generated">
            <a:extLst>
              <a:ext uri="{FF2B5EF4-FFF2-40B4-BE49-F238E27FC236}">
                <a16:creationId xmlns:a16="http://schemas.microsoft.com/office/drawing/2014/main" id="{EB563F09-A1DA-3D47-8FF2-93618602D31D}"/>
              </a:ext>
            </a:extLst>
          </p:cNvPr>
          <p:cNvPicPr>
            <a:picLocks noChangeAspect="1"/>
          </p:cNvPicPr>
          <p:nvPr/>
        </p:nvPicPr>
        <p:blipFill>
          <a:blip r:embed="rId3"/>
          <a:stretch>
            <a:fillRect/>
          </a:stretch>
        </p:blipFill>
        <p:spPr>
          <a:xfrm>
            <a:off x="7236891" y="3416299"/>
            <a:ext cx="4876800" cy="3441700"/>
          </a:xfrm>
          <a:prstGeom prst="rect">
            <a:avLst/>
          </a:prstGeom>
        </p:spPr>
      </p:pic>
      <p:sp>
        <p:nvSpPr>
          <p:cNvPr id="8" name="TextBox 7">
            <a:extLst>
              <a:ext uri="{FF2B5EF4-FFF2-40B4-BE49-F238E27FC236}">
                <a16:creationId xmlns:a16="http://schemas.microsoft.com/office/drawing/2014/main" id="{40757316-7EF3-794E-B8B3-6637701A6267}"/>
              </a:ext>
            </a:extLst>
          </p:cNvPr>
          <p:cNvSpPr txBox="1"/>
          <p:nvPr/>
        </p:nvSpPr>
        <p:spPr>
          <a:xfrm>
            <a:off x="9399303" y="104389"/>
            <a:ext cx="2510199" cy="1754326"/>
          </a:xfrm>
          <a:prstGeom prst="rect">
            <a:avLst/>
          </a:prstGeom>
          <a:noFill/>
        </p:spPr>
        <p:txBody>
          <a:bodyPr wrap="square" rtlCol="0">
            <a:spAutoFit/>
          </a:bodyPr>
          <a:lstStyle/>
          <a:p>
            <a:r>
              <a:rPr lang="en-AU" dirty="0"/>
              <a:t>The Geographical coordinates of the Peel-</a:t>
            </a:r>
            <a:r>
              <a:rPr lang="en-AU" dirty="0" err="1"/>
              <a:t>Yalgorup</a:t>
            </a:r>
            <a:r>
              <a:rPr lang="en-AU" dirty="0"/>
              <a:t> system are Latitude: 32°32' S to 33°06' S; Longitude: 115°37' E to 115°47' E</a:t>
            </a:r>
            <a:endParaRPr lang="en-US" dirty="0"/>
          </a:p>
        </p:txBody>
      </p:sp>
    </p:spTree>
    <p:extLst>
      <p:ext uri="{BB962C8B-B14F-4D97-AF65-F5344CB8AC3E}">
        <p14:creationId xmlns:p14="http://schemas.microsoft.com/office/powerpoint/2010/main" val="3795578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1F02D-7886-534F-894B-130D344637CA}"/>
              </a:ext>
            </a:extLst>
          </p:cNvPr>
          <p:cNvSpPr>
            <a:spLocks noGrp="1"/>
          </p:cNvSpPr>
          <p:nvPr>
            <p:ph type="title"/>
          </p:nvPr>
        </p:nvSpPr>
        <p:spPr/>
        <p:txBody>
          <a:bodyPr/>
          <a:lstStyle/>
          <a:p>
            <a:r>
              <a:rPr lang="en-US" dirty="0"/>
              <a:t>Social/</a:t>
            </a:r>
            <a:r>
              <a:rPr lang="en-US" dirty="0" err="1"/>
              <a:t>Cultral</a:t>
            </a:r>
            <a:r>
              <a:rPr lang="en-US" dirty="0"/>
              <a:t> Values</a:t>
            </a:r>
          </a:p>
        </p:txBody>
      </p:sp>
      <p:sp>
        <p:nvSpPr>
          <p:cNvPr id="3" name="Content Placeholder 2">
            <a:extLst>
              <a:ext uri="{FF2B5EF4-FFF2-40B4-BE49-F238E27FC236}">
                <a16:creationId xmlns:a16="http://schemas.microsoft.com/office/drawing/2014/main" id="{A12FDC93-1081-414D-8E35-8094DD3FFA88}"/>
              </a:ext>
            </a:extLst>
          </p:cNvPr>
          <p:cNvSpPr>
            <a:spLocks noGrp="1"/>
          </p:cNvSpPr>
          <p:nvPr>
            <p:ph idx="1"/>
          </p:nvPr>
        </p:nvSpPr>
        <p:spPr/>
        <p:txBody>
          <a:bodyPr/>
          <a:lstStyle/>
          <a:p>
            <a:r>
              <a:rPr lang="en-AU" dirty="0"/>
              <a:t>The Peel-</a:t>
            </a:r>
            <a:r>
              <a:rPr lang="en-AU" dirty="0" err="1"/>
              <a:t>Yalgorup</a:t>
            </a:r>
            <a:r>
              <a:rPr lang="en-AU" dirty="0"/>
              <a:t> wetland is an important fishery. The species include King George Whiting, Black Bream, Cobbler, Blue Swimmer Crabs and Western King Prawns. It is estimated that fishing operations in the wetland are worth about $1 million per annum in fish.</a:t>
            </a:r>
            <a:endParaRPr lang="en-US" dirty="0"/>
          </a:p>
        </p:txBody>
      </p:sp>
    </p:spTree>
    <p:extLst>
      <p:ext uri="{BB962C8B-B14F-4D97-AF65-F5344CB8AC3E}">
        <p14:creationId xmlns:p14="http://schemas.microsoft.com/office/powerpoint/2010/main" val="1623057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6718-283E-A64B-9F09-101695304B71}"/>
              </a:ext>
            </a:extLst>
          </p:cNvPr>
          <p:cNvSpPr>
            <a:spLocks noGrp="1"/>
          </p:cNvSpPr>
          <p:nvPr>
            <p:ph type="title"/>
          </p:nvPr>
        </p:nvSpPr>
        <p:spPr/>
        <p:txBody>
          <a:bodyPr/>
          <a:lstStyle/>
          <a:p>
            <a:r>
              <a:rPr lang="en-US" dirty="0"/>
              <a:t>Flora &amp; Fauna</a:t>
            </a:r>
          </a:p>
        </p:txBody>
      </p:sp>
      <p:sp>
        <p:nvSpPr>
          <p:cNvPr id="5" name="TextBox 4">
            <a:extLst>
              <a:ext uri="{FF2B5EF4-FFF2-40B4-BE49-F238E27FC236}">
                <a16:creationId xmlns:a16="http://schemas.microsoft.com/office/drawing/2014/main" id="{BB4B0AF7-C49F-7A4E-A861-E03C2195B026}"/>
              </a:ext>
            </a:extLst>
          </p:cNvPr>
          <p:cNvSpPr txBox="1"/>
          <p:nvPr/>
        </p:nvSpPr>
        <p:spPr>
          <a:xfrm>
            <a:off x="9239099" y="45236"/>
            <a:ext cx="2375209" cy="369332"/>
          </a:xfrm>
          <a:prstGeom prst="rect">
            <a:avLst/>
          </a:prstGeom>
          <a:noFill/>
        </p:spPr>
        <p:txBody>
          <a:bodyPr wrap="square" rtlCol="0">
            <a:spAutoFit/>
          </a:bodyPr>
          <a:lstStyle/>
          <a:p>
            <a:r>
              <a:rPr lang="en-US" dirty="0"/>
              <a:t>Red Necked Avocet</a:t>
            </a:r>
          </a:p>
        </p:txBody>
      </p:sp>
      <p:pic>
        <p:nvPicPr>
          <p:cNvPr id="1026" name="Picture 2" descr="Image result for red necked avocet">
            <a:extLst>
              <a:ext uri="{FF2B5EF4-FFF2-40B4-BE49-F238E27FC236}">
                <a16:creationId xmlns:a16="http://schemas.microsoft.com/office/drawing/2014/main" id="{C5765C3D-A48D-D449-94D6-8A3D4B5035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29853" y="414568"/>
            <a:ext cx="2284455" cy="17133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blue lechenaultia">
            <a:extLst>
              <a:ext uri="{FF2B5EF4-FFF2-40B4-BE49-F238E27FC236}">
                <a16:creationId xmlns:a16="http://schemas.microsoft.com/office/drawing/2014/main" id="{BA8F57EC-9488-4B4E-8DAE-B7C01D0E2A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3622" y="414568"/>
            <a:ext cx="2540067" cy="190505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553F34-9CED-534E-8ABB-0CC5762A43E2}"/>
              </a:ext>
            </a:extLst>
          </p:cNvPr>
          <p:cNvSpPr txBox="1"/>
          <p:nvPr/>
        </p:nvSpPr>
        <p:spPr>
          <a:xfrm>
            <a:off x="5597912" y="45236"/>
            <a:ext cx="2325777" cy="369332"/>
          </a:xfrm>
          <a:prstGeom prst="rect">
            <a:avLst/>
          </a:prstGeom>
          <a:noFill/>
        </p:spPr>
        <p:txBody>
          <a:bodyPr wrap="square" rtlCol="0">
            <a:spAutoFit/>
          </a:bodyPr>
          <a:lstStyle/>
          <a:p>
            <a:r>
              <a:rPr lang="en-US" dirty="0"/>
              <a:t>Blue </a:t>
            </a:r>
            <a:r>
              <a:rPr lang="en-AU" dirty="0" err="1"/>
              <a:t>Leshenaultias</a:t>
            </a:r>
            <a:r>
              <a:rPr lang="en-AU" dirty="0"/>
              <a:t> </a:t>
            </a:r>
            <a:endParaRPr lang="en-US" dirty="0"/>
          </a:p>
        </p:txBody>
      </p:sp>
      <p:pic>
        <p:nvPicPr>
          <p:cNvPr id="1030" name="Picture 6" descr="Image result for red and green kangaroo paw">
            <a:extLst>
              <a:ext uri="{FF2B5EF4-FFF2-40B4-BE49-F238E27FC236}">
                <a16:creationId xmlns:a16="http://schemas.microsoft.com/office/drawing/2014/main" id="{AF97A1A9-665C-0746-9FEC-FDF46AD0EA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2488" y="3395738"/>
            <a:ext cx="1842332" cy="245644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5527B7B-6215-064A-A530-9F71AD367A79}"/>
              </a:ext>
            </a:extLst>
          </p:cNvPr>
          <p:cNvSpPr txBox="1"/>
          <p:nvPr/>
        </p:nvSpPr>
        <p:spPr>
          <a:xfrm>
            <a:off x="4904772" y="2888165"/>
            <a:ext cx="3497765" cy="369332"/>
          </a:xfrm>
          <a:prstGeom prst="rect">
            <a:avLst/>
          </a:prstGeom>
          <a:noFill/>
        </p:spPr>
        <p:txBody>
          <a:bodyPr wrap="square" rtlCol="0">
            <a:spAutoFit/>
          </a:bodyPr>
          <a:lstStyle/>
          <a:p>
            <a:r>
              <a:rPr lang="en-US" dirty="0"/>
              <a:t>Red and Green Kangaroo Paws</a:t>
            </a:r>
          </a:p>
        </p:txBody>
      </p:sp>
      <p:pic>
        <p:nvPicPr>
          <p:cNvPr id="1032" name="Picture 8" descr="Image result for banded stilt">
            <a:extLst>
              <a:ext uri="{FF2B5EF4-FFF2-40B4-BE49-F238E27FC236}">
                <a16:creationId xmlns:a16="http://schemas.microsoft.com/office/drawing/2014/main" id="{8189B9F8-3C0C-964C-A953-B803B81651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39099" y="3906583"/>
            <a:ext cx="2305824" cy="164701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F3AD6F6-89D8-294A-817B-0CADA4D3F440}"/>
              </a:ext>
            </a:extLst>
          </p:cNvPr>
          <p:cNvSpPr txBox="1"/>
          <p:nvPr/>
        </p:nvSpPr>
        <p:spPr>
          <a:xfrm>
            <a:off x="9281072" y="3393480"/>
            <a:ext cx="2291262" cy="369332"/>
          </a:xfrm>
          <a:prstGeom prst="rect">
            <a:avLst/>
          </a:prstGeom>
          <a:noFill/>
        </p:spPr>
        <p:txBody>
          <a:bodyPr wrap="square" rtlCol="0">
            <a:spAutoFit/>
          </a:bodyPr>
          <a:lstStyle/>
          <a:p>
            <a:pPr algn="ctr"/>
            <a:r>
              <a:rPr lang="en-US" dirty="0"/>
              <a:t>Banded Stilt</a:t>
            </a:r>
          </a:p>
        </p:txBody>
      </p:sp>
    </p:spTree>
    <p:extLst>
      <p:ext uri="{BB962C8B-B14F-4D97-AF65-F5344CB8AC3E}">
        <p14:creationId xmlns:p14="http://schemas.microsoft.com/office/powerpoint/2010/main" val="3538222541"/>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SharedWithUsers xmlns="d5c732d2-f217-444a-91d8-37c5714ca695">
      <UserInfo>
        <DisplayName/>
        <AccountId xsi:nil="true"/>
        <AccountType/>
      </UserInfo>
    </SharedWithUsers>
    <MediaLengthInSeconds xmlns="8f659357-f805-491c-ad0b-5621b2de6466" xsi:nil="true"/>
  </documentManagement>
</p:properties>
</file>

<file path=customXml/itemProps1.xml><?xml version="1.0" encoding="utf-8"?>
<ds:datastoreItem xmlns:ds="http://schemas.openxmlformats.org/officeDocument/2006/customXml" ds:itemID="{D1E00ED2-A750-42A1-8887-8F336D219A5E}"/>
</file>

<file path=customXml/itemProps2.xml><?xml version="1.0" encoding="utf-8"?>
<ds:datastoreItem xmlns:ds="http://schemas.openxmlformats.org/officeDocument/2006/customXml" ds:itemID="{F3D7B3AD-298E-4377-BCAC-EB75A22D98F9}"/>
</file>

<file path=customXml/itemProps3.xml><?xml version="1.0" encoding="utf-8"?>
<ds:datastoreItem xmlns:ds="http://schemas.openxmlformats.org/officeDocument/2006/customXml" ds:itemID="{21AB71E8-1632-44C1-8C63-6683DBA8A1EE}"/>
</file>

<file path=docProps/app.xml><?xml version="1.0" encoding="utf-8"?>
<Properties xmlns="http://schemas.openxmlformats.org/officeDocument/2006/extended-properties" xmlns:vt="http://schemas.openxmlformats.org/officeDocument/2006/docPropsVTypes">
  <TotalTime>1179</TotalTime>
  <Words>254</Words>
  <Application>Microsoft Office PowerPoint</Application>
  <PresentationFormat>Widescreen</PresentationFormat>
  <Paragraphs>22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 Light</vt:lpstr>
      <vt:lpstr>Rockwell</vt:lpstr>
      <vt:lpstr>Wingdings</vt:lpstr>
      <vt:lpstr>Atlas</vt:lpstr>
      <vt:lpstr>Peel-Yalgorup System</vt:lpstr>
      <vt:lpstr>The Peel-Yalgorup system is a wetland on the South-West coast of WA</vt:lpstr>
      <vt:lpstr>Ramsar Convention</vt:lpstr>
      <vt:lpstr>Why My wetland qualifies</vt:lpstr>
      <vt:lpstr>Map of the wetland site</vt:lpstr>
      <vt:lpstr>Social/Cultral Values</vt:lpstr>
      <vt:lpstr>Flora &amp; Fauna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Peel-Yalgorup System</dc:title>
  <dc:creator>LEASOR Kayden</dc:creator>
  <cp:lastModifiedBy>kbellini@iinet.net.au</cp:lastModifiedBy>
  <cp:revision>8</cp:revision>
  <dcterms:created xsi:type="dcterms:W3CDTF">2020-02-19T09:10:40Z</dcterms:created>
  <dcterms:modified xsi:type="dcterms:W3CDTF">2020-02-21T04:39:53Z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r8>91900</vt:r8>
  </property>
  <property fmtid="{D5CDD505-2E9C-101B-9397-08002B2CF9AE}" pid="4" name="xd_Signature">
    <vt:bool>false</vt:bool>
  </property>
  <property fmtid="{D5CDD505-2E9C-101B-9397-08002B2CF9AE}" pid="5" name="xd_ProgID">
    <vt:lpwstr/>
  </property>
  <property fmtid="{D5CDD505-2E9C-101B-9397-08002B2CF9AE}" pid="6" name="TriggerFlowInfo">
    <vt:lpwstr/>
  </property>
  <property fmtid="{D5CDD505-2E9C-101B-9397-08002B2CF9AE}" pid="7" name="_SourceUrl">
    <vt:lpwstr/>
  </property>
  <property fmtid="{D5CDD505-2E9C-101B-9397-08002B2CF9AE}" pid="8" name="_SharedFileIndex">
    <vt:lpwstr/>
  </property>
  <property fmtid="{D5CDD505-2E9C-101B-9397-08002B2CF9AE}" pid="9" name="ComplianceAssetId">
    <vt:lpwstr/>
  </property>
  <property fmtid="{D5CDD505-2E9C-101B-9397-08002B2CF9AE}" pid="10" name="TemplateUrl">
    <vt:lpwstr/>
  </property>
  <property fmtid="{D5CDD505-2E9C-101B-9397-08002B2CF9AE}" pid="11" name="_ExtendedDescription">
    <vt:lpwstr/>
  </property>
  <property fmtid="{D5CDD505-2E9C-101B-9397-08002B2CF9AE}" pid="12" name="MediaServiceImageTags">
    <vt:lpwstr/>
  </property>
</Properties>
</file>